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ockwell" panose="02060603020205020403" pitchFamily="18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52C819-6AC2-42AF-AF42-DE1583E46E06}">
  <a:tblStyle styleId="{DC52C819-6AC2-42AF-AF42-DE1583E46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BA5861-CD14-40BB-8173-0517257B0E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cf7c517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cf7c5178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88eee9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88eee9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688eee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688eee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cf7c517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cf7c517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63d3f4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63d3f4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509f83ad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509f83ad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509f83ad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509f83ad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ccf7c5178_8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ccf7c5178_8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cf7c5178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ccf7c5178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09f83a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09f83a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ccf7c5178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ccf7c5178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09f83ad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09f83ad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63d3f4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63d3f4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cf7c5178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cf7c5178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63d3f4b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63d3f4b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cf7c5178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ccf7c5178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09f83a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09f83a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509f83ad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509f83ad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ccf7c5178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ccf7c5178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ccf7c5178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ccf7c5178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cf7c5178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cf7c5178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ccf7c517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ccf7c517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d26cf002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d26cf002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26cf002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26cf002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cf7c5178_8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cf7c5178_8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ccf7c5178_8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ccf7c5178_8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6bdb7f2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6bdb7f22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6bdb7f22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6bdb7f22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ccf7c5178_8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ccf7c5178_8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6bdb7f22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6bdb7f22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6bdb7f22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6bdb7f22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6bdb7f22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6bdb7f22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ccf7c5178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ccf7c5178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463d3f4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463d3f4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509f83ad5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509f83ad5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509f83ad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509f83ad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d26cf002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d26cf002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63d3f4b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63d3f4b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509f83ad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509f83ad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09f83ad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509f83ad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09f83ad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09f83ad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ccf7c517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ccf7c517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4da8e1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4da8e1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nders-git/StockData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board.vice.com/en_us/article/bj5wy4/amd-flaws-viceroy-short-selling-stock-mark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board.vice.com/en_us/article/bj5wy4/amd-flaws-viceroy-short-selling-stock-mar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ritech.com/blog/information-security/data-breach-share-price-201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data_breach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ivacyrights.org/" TargetMode="External"/><Relationship Id="rId4" Type="http://schemas.openxmlformats.org/officeDocument/2006/relationships/hyperlink" Target="https://github.com/vz-risk/VCD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Open Sans"/>
                <a:ea typeface="Open Sans"/>
                <a:cs typeface="Open Sans"/>
                <a:sym typeface="Open Sans"/>
              </a:rPr>
              <a:t>Playing the short game</a:t>
            </a:r>
            <a:endParaRPr sz="48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effects of data breaches on share prices</a:t>
            </a:r>
            <a:endParaRPr sz="24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228875" y="4577450"/>
            <a:ext cx="2891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Chaim Sanders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5" y="0"/>
            <a:ext cx="8959147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2"/>
          <p:cNvGrpSpPr/>
          <p:nvPr/>
        </p:nvGrpSpPr>
        <p:grpSpPr>
          <a:xfrm>
            <a:off x="6362375" y="1144150"/>
            <a:ext cx="1770150" cy="1864500"/>
            <a:chOff x="6362375" y="1144150"/>
            <a:chExt cx="1770150" cy="1864500"/>
          </a:xfrm>
        </p:grpSpPr>
        <p:cxnSp>
          <p:nvCxnSpPr>
            <p:cNvPr id="148" name="Google Shape;148;p22"/>
            <p:cNvCxnSpPr>
              <a:stCxn id="149" idx="2"/>
            </p:cNvCxnSpPr>
            <p:nvPr/>
          </p:nvCxnSpPr>
          <p:spPr>
            <a:xfrm rot="5400000">
              <a:off x="6463325" y="2050600"/>
              <a:ext cx="857100" cy="10590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9" name="Google Shape;149;p22"/>
            <p:cNvSpPr txBox="1"/>
            <p:nvPr/>
          </p:nvSpPr>
          <p:spPr>
            <a:xfrm>
              <a:off x="6710225" y="1144150"/>
              <a:ext cx="1422300" cy="10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Friday is the most common day. Trying to bury it over the weekend cycle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248275"/>
            <a:ext cx="397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ckwell"/>
                <a:ea typeface="Rockwell"/>
                <a:cs typeface="Rockwell"/>
                <a:sym typeface="Rockwell"/>
              </a:rPr>
              <a:t>Acceptable: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1000 credit cards leaked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1 billion passwords leaked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183 employees had PHI leaked</a:t>
            </a:r>
            <a:endParaRPr sz="2800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4572000" y="1248275"/>
            <a:ext cx="397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ckwell"/>
                <a:ea typeface="Rockwell"/>
                <a:cs typeface="Rockwell"/>
                <a:sym typeface="Rockwell"/>
              </a:rPr>
              <a:t>Not Acceptable</a:t>
            </a:r>
            <a:endParaRPr b="1"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Denial of Service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Defacement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Skimmer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Not enough Information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SSN may be visible through envelope window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Bank Clerk Steals identity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23 individuals had their identity stolen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What is an “in scope breach”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We started with 482 publicly traded companies (that could be validated)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Here publicly means that shares were offered to the public at the time the breach notification </a:t>
            </a: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occurred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We reduced by only looking at NYSE/NASDAQ (removed 125 breaches)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We reduced based if it was an “in scope breach” (removed 205)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We were able to obtain stock data for 152 “in-scope” breaches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542% increase in total analyzed breaches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127 Companies (152 breaches) - ~16.5% repeat breaches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Pruning the Data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25"/>
          <p:cNvGraphicFramePr/>
          <p:nvPr/>
        </p:nvGraphicFramePr>
        <p:xfrm>
          <a:off x="-12" y="4415841"/>
          <a:ext cx="9144225" cy="65526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4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2001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2002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2003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2004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2005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2006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2007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2008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2009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2010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2011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2012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2013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2014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2015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2016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2017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2018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2019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</a:t>
                      </a:r>
                      <a:endParaRPr sz="10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</a:t>
                      </a:r>
                      <a:endParaRPr sz="10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</a:t>
                      </a:r>
                      <a:endParaRPr sz="10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3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8</a:t>
                      </a:r>
                      <a:endParaRPr sz="10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10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3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8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25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30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20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6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0"/>
            <a:ext cx="9144222" cy="4406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5"/>
          <p:cNvGrpSpPr/>
          <p:nvPr/>
        </p:nvGrpSpPr>
        <p:grpSpPr>
          <a:xfrm>
            <a:off x="2672600" y="2269200"/>
            <a:ext cx="1571525" cy="1462275"/>
            <a:chOff x="2672600" y="2269200"/>
            <a:chExt cx="1571525" cy="1462275"/>
          </a:xfrm>
        </p:grpSpPr>
        <p:cxnSp>
          <p:nvCxnSpPr>
            <p:cNvPr id="170" name="Google Shape;170;p25"/>
            <p:cNvCxnSpPr/>
            <p:nvPr/>
          </p:nvCxnSpPr>
          <p:spPr>
            <a:xfrm>
              <a:off x="3496225" y="3000375"/>
              <a:ext cx="747900" cy="7311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1" name="Google Shape;171;p25"/>
            <p:cNvSpPr txBox="1"/>
            <p:nvPr/>
          </p:nvSpPr>
          <p:spPr>
            <a:xfrm>
              <a:off x="2672600" y="226920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In-scope start reflecting general trends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3390450" y="707100"/>
            <a:ext cx="2498400" cy="1038050"/>
            <a:chOff x="3390450" y="707100"/>
            <a:chExt cx="2498400" cy="1038050"/>
          </a:xfrm>
        </p:grpSpPr>
        <p:cxnSp>
          <p:nvCxnSpPr>
            <p:cNvPr id="173" name="Google Shape;173;p25"/>
            <p:cNvCxnSpPr/>
            <p:nvPr/>
          </p:nvCxnSpPr>
          <p:spPr>
            <a:xfrm>
              <a:off x="4812750" y="1277450"/>
              <a:ext cx="1076100" cy="467700"/>
            </a:xfrm>
            <a:prstGeom prst="curvedConnector3">
              <a:avLst>
                <a:gd name="adj1" fmla="val 30736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4" name="Google Shape;174;p25"/>
            <p:cNvSpPr txBox="1"/>
            <p:nvPr/>
          </p:nvSpPr>
          <p:spPr>
            <a:xfrm>
              <a:off x="3390450" y="70710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This shape reflects the VCDB data for all stocks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6"/>
          <p:cNvGraphicFramePr/>
          <p:nvPr/>
        </p:nvGraphicFramePr>
        <p:xfrm>
          <a:off x="63" y="4396050"/>
          <a:ext cx="9143975" cy="65526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85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Consulting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Education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Finance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Food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Healthcare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Manufacturing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Media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Retail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Services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Tech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Travel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</a:t>
                      </a:r>
                      <a:endParaRPr sz="10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</a:t>
                      </a:r>
                      <a:endParaRPr sz="10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27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6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5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3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41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4</a:t>
                      </a:r>
                      <a:endParaRPr sz="1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3" y="0"/>
            <a:ext cx="8217702" cy="4396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3385650" y="387750"/>
            <a:ext cx="3555000" cy="1083150"/>
            <a:chOff x="3385650" y="387750"/>
            <a:chExt cx="3555000" cy="1083150"/>
          </a:xfrm>
        </p:grpSpPr>
        <p:cxnSp>
          <p:nvCxnSpPr>
            <p:cNvPr id="182" name="Google Shape;182;p26"/>
            <p:cNvCxnSpPr>
              <a:stCxn id="183" idx="3"/>
            </p:cNvCxnSpPr>
            <p:nvPr/>
          </p:nvCxnSpPr>
          <p:spPr>
            <a:xfrm>
              <a:off x="5818950" y="883200"/>
              <a:ext cx="1121700" cy="5877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83" name="Google Shape;183;p26"/>
            <p:cNvSpPr txBox="1"/>
            <p:nvPr/>
          </p:nvSpPr>
          <p:spPr>
            <a:xfrm>
              <a:off x="4396650" y="38775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Tech and Finance make up disproportionate amount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84" name="Google Shape;184;p26"/>
            <p:cNvCxnSpPr>
              <a:stCxn id="183" idx="1"/>
            </p:cNvCxnSpPr>
            <p:nvPr/>
          </p:nvCxnSpPr>
          <p:spPr>
            <a:xfrm flipH="1">
              <a:off x="3385650" y="883200"/>
              <a:ext cx="1011000" cy="5877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85" name="Google Shape;185;p26"/>
          <p:cNvGrpSpPr/>
          <p:nvPr/>
        </p:nvGrpSpPr>
        <p:grpSpPr>
          <a:xfrm>
            <a:off x="4321650" y="1664200"/>
            <a:ext cx="2128800" cy="990900"/>
            <a:chOff x="4321650" y="1664200"/>
            <a:chExt cx="2128800" cy="990900"/>
          </a:xfrm>
        </p:grpSpPr>
        <p:sp>
          <p:nvSpPr>
            <p:cNvPr id="186" name="Google Shape;186;p26"/>
            <p:cNvSpPr txBox="1"/>
            <p:nvPr/>
          </p:nvSpPr>
          <p:spPr>
            <a:xfrm>
              <a:off x="5136750" y="1664200"/>
              <a:ext cx="13137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Many Hospitals are not public. This is a large amount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87" name="Google Shape;187;p26"/>
            <p:cNvCxnSpPr>
              <a:stCxn id="186" idx="1"/>
            </p:cNvCxnSpPr>
            <p:nvPr/>
          </p:nvCxnSpPr>
          <p:spPr>
            <a:xfrm flipH="1">
              <a:off x="4321650" y="2159650"/>
              <a:ext cx="815100" cy="29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88" name="Google Shape;188;p26"/>
          <p:cNvGrpSpPr/>
          <p:nvPr/>
        </p:nvGrpSpPr>
        <p:grpSpPr>
          <a:xfrm>
            <a:off x="1003500" y="1328725"/>
            <a:ext cx="1422300" cy="2033400"/>
            <a:chOff x="1003500" y="1328725"/>
            <a:chExt cx="1422300" cy="2033400"/>
          </a:xfrm>
        </p:grpSpPr>
        <p:sp>
          <p:nvSpPr>
            <p:cNvPr id="189" name="Google Shape;189;p26"/>
            <p:cNvSpPr txBox="1"/>
            <p:nvPr/>
          </p:nvSpPr>
          <p:spPr>
            <a:xfrm>
              <a:off x="1003500" y="1328725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Most Educational institutions are not public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90" name="Google Shape;190;p26"/>
            <p:cNvCxnSpPr/>
            <p:nvPr/>
          </p:nvCxnSpPr>
          <p:spPr>
            <a:xfrm rot="5400000">
              <a:off x="1384175" y="2813275"/>
              <a:ext cx="1042500" cy="55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27"/>
          <p:cNvGraphicFramePr/>
          <p:nvPr/>
        </p:nvGraphicFramePr>
        <p:xfrm>
          <a:off x="63" y="4396050"/>
          <a:ext cx="9107750" cy="64002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15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Unknown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&lt;100K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&lt;1,000,000 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&lt;100,000,000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&lt;500,000,000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&gt;500,000,000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8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33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24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35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4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1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50" y="0"/>
            <a:ext cx="8221622" cy="4396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7"/>
          <p:cNvGrpSpPr/>
          <p:nvPr/>
        </p:nvGrpSpPr>
        <p:grpSpPr>
          <a:xfrm>
            <a:off x="5700575" y="1017050"/>
            <a:ext cx="2237400" cy="990900"/>
            <a:chOff x="5700575" y="1017050"/>
            <a:chExt cx="2237400" cy="990900"/>
          </a:xfrm>
        </p:grpSpPr>
        <p:sp>
          <p:nvSpPr>
            <p:cNvPr id="198" name="Google Shape;198;p27"/>
            <p:cNvSpPr txBox="1"/>
            <p:nvPr/>
          </p:nvSpPr>
          <p:spPr>
            <a:xfrm>
              <a:off x="6515675" y="101705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Between 1M and 100M is the most common breach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99" name="Google Shape;199;p27"/>
            <p:cNvCxnSpPr>
              <a:stCxn id="198" idx="1"/>
            </p:cNvCxnSpPr>
            <p:nvPr/>
          </p:nvCxnSpPr>
          <p:spPr>
            <a:xfrm flipH="1">
              <a:off x="5700575" y="1512500"/>
              <a:ext cx="815100" cy="29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00" name="Google Shape;200;p27"/>
          <p:cNvSpPr txBox="1"/>
          <p:nvPr/>
        </p:nvSpPr>
        <p:spPr>
          <a:xfrm>
            <a:off x="7205950" y="2161175"/>
            <a:ext cx="14223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rPr>
              <a:t>Total records breached from samples:</a:t>
            </a:r>
            <a:endParaRPr sz="1200" dirty="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rPr>
              <a:t>3,587,987,895</a:t>
            </a:r>
            <a:endParaRPr sz="1200" dirty="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436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8"/>
          <p:cNvGrpSpPr/>
          <p:nvPr/>
        </p:nvGrpSpPr>
        <p:grpSpPr>
          <a:xfrm>
            <a:off x="2792525" y="907625"/>
            <a:ext cx="2905800" cy="1033050"/>
            <a:chOff x="2792525" y="907625"/>
            <a:chExt cx="2905800" cy="1033050"/>
          </a:xfrm>
        </p:grpSpPr>
        <p:sp>
          <p:nvSpPr>
            <p:cNvPr id="207" name="Google Shape;207;p28"/>
            <p:cNvSpPr txBox="1"/>
            <p:nvPr/>
          </p:nvSpPr>
          <p:spPr>
            <a:xfrm>
              <a:off x="2792525" y="949775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We see breach size start to increase on average.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08" name="Google Shape;208;p28"/>
            <p:cNvCxnSpPr>
              <a:stCxn id="207" idx="3"/>
            </p:cNvCxnSpPr>
            <p:nvPr/>
          </p:nvCxnSpPr>
          <p:spPr>
            <a:xfrm rot="10800000" flipH="1">
              <a:off x="4214825" y="907625"/>
              <a:ext cx="1483500" cy="537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3998" cy="431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3998" cy="42874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30"/>
          <p:cNvGraphicFramePr/>
          <p:nvPr/>
        </p:nvGraphicFramePr>
        <p:xfrm>
          <a:off x="63" y="4396050"/>
          <a:ext cx="9107725" cy="64002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112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STAT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CARD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HACK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UNKN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INSD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PHYS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PORT</a:t>
                      </a:r>
                      <a:endParaRPr sz="9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DISC</a:t>
                      </a:r>
                      <a:endParaRPr sz="9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1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6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63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1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13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5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27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36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4" name="Google Shape;224;p30"/>
          <p:cNvGrpSpPr/>
          <p:nvPr/>
        </p:nvGrpSpPr>
        <p:grpSpPr>
          <a:xfrm>
            <a:off x="3445700" y="890975"/>
            <a:ext cx="2254800" cy="632400"/>
            <a:chOff x="3445700" y="890975"/>
            <a:chExt cx="2254800" cy="632400"/>
          </a:xfrm>
        </p:grpSpPr>
        <p:sp>
          <p:nvSpPr>
            <p:cNvPr id="225" name="Google Shape;225;p30"/>
            <p:cNvSpPr txBox="1"/>
            <p:nvPr/>
          </p:nvSpPr>
          <p:spPr>
            <a:xfrm>
              <a:off x="4395500" y="890975"/>
              <a:ext cx="13050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By far the most common issue (~41%)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26" name="Google Shape;226;p30"/>
            <p:cNvCxnSpPr>
              <a:stCxn id="225" idx="1"/>
            </p:cNvCxnSpPr>
            <p:nvPr/>
          </p:nvCxnSpPr>
          <p:spPr>
            <a:xfrm flipH="1">
              <a:off x="3445700" y="1207175"/>
              <a:ext cx="949800" cy="3141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27" name="Google Shape;227;p30"/>
          <p:cNvGrpSpPr/>
          <p:nvPr/>
        </p:nvGrpSpPr>
        <p:grpSpPr>
          <a:xfrm>
            <a:off x="6262850" y="1152475"/>
            <a:ext cx="1822200" cy="1125000"/>
            <a:chOff x="6262850" y="1152475"/>
            <a:chExt cx="1822200" cy="1125000"/>
          </a:xfrm>
        </p:grpSpPr>
        <p:sp>
          <p:nvSpPr>
            <p:cNvPr id="228" name="Google Shape;228;p30"/>
            <p:cNvSpPr txBox="1"/>
            <p:nvPr/>
          </p:nvSpPr>
          <p:spPr>
            <a:xfrm>
              <a:off x="6262850" y="1152475"/>
              <a:ext cx="1822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~18% of breaches are caused by losing portable devices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29" name="Google Shape;229;p30"/>
            <p:cNvCxnSpPr>
              <a:stCxn id="228" idx="2"/>
            </p:cNvCxnSpPr>
            <p:nvPr/>
          </p:nvCxnSpPr>
          <p:spPr>
            <a:xfrm rot="-5400000" flipH="1">
              <a:off x="7063850" y="1894975"/>
              <a:ext cx="492600" cy="272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Previously: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Lack of sources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Used alphavantage.co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Missing data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Speed Limitation 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Now: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Used Financial Modeling Prep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Free API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Better data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No speed limitations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Used investing.com (manually downloaded and formatted)</a:t>
            </a:r>
            <a:endParaRPr sz="1300" dirty="0">
              <a:highlight>
                <a:srgbClr val="F0F2F1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Downloading the Stock Data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/>
          <p:nvPr/>
        </p:nvCxnSpPr>
        <p:spPr>
          <a:xfrm>
            <a:off x="2812125" y="2713313"/>
            <a:ext cx="6264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787" y="1665500"/>
            <a:ext cx="2337400" cy="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412" y="2972863"/>
            <a:ext cx="2022785" cy="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3366973" y="2955524"/>
            <a:ext cx="1604902" cy="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505150" y="2130356"/>
            <a:ext cx="1716501" cy="3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988" y="2112157"/>
            <a:ext cx="1028625" cy="3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100" y="1080826"/>
            <a:ext cx="2117525" cy="3157275"/>
          </a:xfrm>
          <a:prstGeom prst="rect">
            <a:avLst/>
          </a:prstGeom>
          <a:noFill/>
          <a:ln>
            <a:noFill/>
          </a:ln>
          <a:effectLst>
            <a:reflection stA="58000" endPos="21000" dist="28575" dir="5400000" fadeDir="5400012" sy="-100000" algn="bl" rotWithShape="0"/>
          </a:effectLst>
        </p:spPr>
      </p:pic>
      <p:sp>
        <p:nvSpPr>
          <p:cNvPr id="68" name="Google Shape;68;p14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ckwell"/>
                <a:ea typeface="Rockwell"/>
                <a:cs typeface="Rockwell"/>
                <a:sym typeface="Rockwell"/>
              </a:rPr>
              <a:t>Chaim Sanders</a:t>
            </a:r>
            <a:endParaRPr sz="3000" dirty="0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 rot="-5400000">
            <a:off x="3248497" y="2598525"/>
            <a:ext cx="231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/>
          <p:nvPr/>
        </p:nvCxnSpPr>
        <p:spPr>
          <a:xfrm rot="-5400000">
            <a:off x="4064432" y="2819238"/>
            <a:ext cx="2100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/>
          <p:nvPr/>
        </p:nvCxnSpPr>
        <p:spPr>
          <a:xfrm rot="-5400000">
            <a:off x="5247601" y="2598525"/>
            <a:ext cx="231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/>
          <p:cNvCxnSpPr/>
          <p:nvPr/>
        </p:nvCxnSpPr>
        <p:spPr>
          <a:xfrm rot="-5400000">
            <a:off x="6461182" y="2819238"/>
            <a:ext cx="2100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/>
          <p:cNvCxnSpPr/>
          <p:nvPr/>
        </p:nvCxnSpPr>
        <p:spPr>
          <a:xfrm rot="-5400000">
            <a:off x="7444281" y="2606925"/>
            <a:ext cx="24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4"/>
          <p:cNvSpPr txBox="1"/>
          <p:nvPr/>
        </p:nvSpPr>
        <p:spPr>
          <a:xfrm>
            <a:off x="3000075" y="4583550"/>
            <a:ext cx="5888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DISCLAIMER: This presentation should not be taken as financial advice.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343650" y="2264925"/>
            <a:ext cx="8456700" cy="11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urier New"/>
                <a:ea typeface="Courier New"/>
                <a:cs typeface="Courier New"/>
                <a:sym typeface="Courier New"/>
              </a:rPr>
              <a:t>Market Adjusted 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400" dirty="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(((Company prices on day X after breach)/(Company price on day prior to breach)-1)*100) - (((MARKET prices on day X after breach)/(MARKET on the day prior to breach)-1)*100)</a:t>
            </a:r>
            <a:endParaRPr sz="1400" dirty="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241" name="Google Shape;241;p32"/>
          <p:cNvGraphicFramePr/>
          <p:nvPr>
            <p:extLst>
              <p:ext uri="{D42A27DB-BD31-4B8C-83A1-F6EECF244321}">
                <p14:modId xmlns:p14="http://schemas.microsoft.com/office/powerpoint/2010/main" val="56001648"/>
              </p:ext>
            </p:extLst>
          </p:nvPr>
        </p:nvGraphicFramePr>
        <p:xfrm>
          <a:off x="408013" y="998350"/>
          <a:ext cx="7802825" cy="1584840"/>
        </p:xfrm>
        <a:graphic>
          <a:graphicData uri="http://schemas.openxmlformats.org/drawingml/2006/table">
            <a:tbl>
              <a:tblPr>
                <a:noFill/>
                <a:tableStyleId>{57BA5861-CD14-40BB-8173-0517257B0E4D}</a:tableStyleId>
              </a:tblPr>
              <a:tblGrid>
                <a:gridCol w="131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Stock Change</a:t>
                      </a:r>
                      <a:endParaRPr b="1" dirty="0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NASDAQ Change</a:t>
                      </a:r>
                      <a:endParaRPr b="1" dirty="0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NASDAQ Adjusted</a:t>
                      </a:r>
                      <a:endParaRPr b="1" dirty="0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Avg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-0.013%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0.069%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-0.082%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Med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0.157%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0.007%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0.041%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StdD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2.094%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1.129%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1.818%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2" name="Google Shape;242;p32"/>
          <p:cNvSpPr txBox="1"/>
          <p:nvPr/>
        </p:nvSpPr>
        <p:spPr>
          <a:xfrm>
            <a:off x="32355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Naive Results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43" name="Google Shape;243;p32"/>
          <p:cNvGraphicFramePr/>
          <p:nvPr>
            <p:extLst>
              <p:ext uri="{D42A27DB-BD31-4B8C-83A1-F6EECF244321}">
                <p14:modId xmlns:p14="http://schemas.microsoft.com/office/powerpoint/2010/main" val="1274324584"/>
              </p:ext>
            </p:extLst>
          </p:nvPr>
        </p:nvGraphicFramePr>
        <p:xfrm>
          <a:off x="408013" y="3298950"/>
          <a:ext cx="7802825" cy="1584840"/>
        </p:xfrm>
        <a:graphic>
          <a:graphicData uri="http://schemas.openxmlformats.org/drawingml/2006/table">
            <a:tbl>
              <a:tblPr>
                <a:noFill/>
                <a:tableStyleId>{57BA5861-CD14-40BB-8173-0517257B0E4D}</a:tableStyleId>
              </a:tblPr>
              <a:tblGrid>
                <a:gridCol w="131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Stock Change</a:t>
                      </a:r>
                      <a:endParaRPr b="1" dirty="0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NYSE Comp. Change</a:t>
                      </a:r>
                      <a:endParaRPr b="1" dirty="0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NYSE Comp. Adjusted</a:t>
                      </a:r>
                      <a:endParaRPr b="1" dirty="0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Avg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-0.013%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0.012%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-0.024%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Med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0.157%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0.000%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0.040%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StdD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2.094%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0.947%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2.269%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Longer Term</a:t>
            </a:r>
            <a:endParaRPr dirty="0"/>
          </a:p>
        </p:txBody>
      </p:sp>
      <p:graphicFrame>
        <p:nvGraphicFramePr>
          <p:cNvPr id="249" name="Google Shape;249;p33"/>
          <p:cNvGraphicFramePr/>
          <p:nvPr>
            <p:extLst>
              <p:ext uri="{D42A27DB-BD31-4B8C-83A1-F6EECF244321}">
                <p14:modId xmlns:p14="http://schemas.microsoft.com/office/powerpoint/2010/main" val="3737512134"/>
              </p:ext>
            </p:extLst>
          </p:nvPr>
        </p:nvGraphicFramePr>
        <p:xfrm>
          <a:off x="311688" y="1068175"/>
          <a:ext cx="8219450" cy="3296505"/>
        </p:xfrm>
        <a:graphic>
          <a:graphicData uri="http://schemas.openxmlformats.org/drawingml/2006/table">
            <a:tbl>
              <a:tblPr>
                <a:noFill/>
                <a:tableStyleId>{57BA5861-CD14-40BB-8173-0517257B0E4D}</a:tableStyleId>
              </a:tblPr>
              <a:tblGrid>
                <a:gridCol w="11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1 Week </a:t>
                      </a:r>
                      <a:endParaRPr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Market Adjusted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2 Week 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Market Adjusted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1 Month Market Adjusted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1 Year</a:t>
                      </a:r>
                      <a:endParaRPr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Market Adjusted*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2 Year </a:t>
                      </a:r>
                      <a:endParaRPr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Market Adjusted**</a:t>
                      </a:r>
                      <a:endParaRPr b="1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Avg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-0.680%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-0.598%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-0.871%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-0.144%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2.928%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Med</a:t>
                      </a:r>
                      <a:endParaRPr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-0.181%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-0.296%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-2.044%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-5.182%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-5.862%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StdD</a:t>
                      </a:r>
                      <a:endParaRPr b="1" dirty="0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5.166%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5.697%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9.258%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31.291%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49.773%</a:t>
                      </a:r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0" name="Google Shape;250;p33"/>
          <p:cNvSpPr txBox="1"/>
          <p:nvPr/>
        </p:nvSpPr>
        <p:spPr>
          <a:xfrm>
            <a:off x="142875" y="4731675"/>
            <a:ext cx="8295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*  The following could not included: AET, TM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** The following could not included: AET, CNO, GDDY, FB, GOOGL, JWN, TM, MAR, EXPE, CM, UAA</a:t>
            </a:r>
            <a:endParaRPr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4"/>
          <p:cNvGrpSpPr/>
          <p:nvPr/>
        </p:nvGrpSpPr>
        <p:grpSpPr>
          <a:xfrm>
            <a:off x="1025250" y="445025"/>
            <a:ext cx="2439300" cy="1916550"/>
            <a:chOff x="1025250" y="445025"/>
            <a:chExt cx="2439300" cy="1916550"/>
          </a:xfrm>
        </p:grpSpPr>
        <p:cxnSp>
          <p:nvCxnSpPr>
            <p:cNvPr id="259" name="Google Shape;259;p34"/>
            <p:cNvCxnSpPr>
              <a:stCxn id="260" idx="1"/>
            </p:cNvCxnSpPr>
            <p:nvPr/>
          </p:nvCxnSpPr>
          <p:spPr>
            <a:xfrm flipH="1">
              <a:off x="1025250" y="819275"/>
              <a:ext cx="1017000" cy="15423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60" name="Google Shape;260;p34"/>
            <p:cNvSpPr txBox="1"/>
            <p:nvPr/>
          </p:nvSpPr>
          <p:spPr>
            <a:xfrm>
              <a:off x="2042250" y="445025"/>
              <a:ext cx="14223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Even at the beginning, our StdDev is too high.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61" name="Google Shape;261;p34"/>
          <p:cNvGrpSpPr/>
          <p:nvPr/>
        </p:nvGrpSpPr>
        <p:grpSpPr>
          <a:xfrm>
            <a:off x="4748600" y="1395150"/>
            <a:ext cx="3936300" cy="2512800"/>
            <a:chOff x="4748600" y="1395150"/>
            <a:chExt cx="3936300" cy="2512800"/>
          </a:xfrm>
        </p:grpSpPr>
        <p:cxnSp>
          <p:nvCxnSpPr>
            <p:cNvPr id="262" name="Google Shape;262;p34"/>
            <p:cNvCxnSpPr>
              <a:stCxn id="263" idx="0"/>
            </p:cNvCxnSpPr>
            <p:nvPr/>
          </p:nvCxnSpPr>
          <p:spPr>
            <a:xfrm rot="5400000" flipH="1">
              <a:off x="5586200" y="633150"/>
              <a:ext cx="1326600" cy="28506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63" name="Google Shape;263;p34"/>
            <p:cNvSpPr txBox="1"/>
            <p:nvPr/>
          </p:nvSpPr>
          <p:spPr>
            <a:xfrm>
              <a:off x="6664700" y="2721750"/>
              <a:ext cx="20202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If you’re considering buying for Long Term Capital Gains… Don’t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64" name="Google Shape;264;p34"/>
            <p:cNvCxnSpPr>
              <a:stCxn id="263" idx="2"/>
            </p:cNvCxnSpPr>
            <p:nvPr/>
          </p:nvCxnSpPr>
          <p:spPr>
            <a:xfrm rot="5400000">
              <a:off x="5992850" y="2226000"/>
              <a:ext cx="437700" cy="29262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88" y="0"/>
            <a:ext cx="867122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1837225" y="3003775"/>
            <a:ext cx="2521200" cy="123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1" name="Google Shape;271;p35"/>
          <p:cNvGrpSpPr/>
          <p:nvPr/>
        </p:nvGrpSpPr>
        <p:grpSpPr>
          <a:xfrm>
            <a:off x="3097925" y="1455375"/>
            <a:ext cx="2716500" cy="1548450"/>
            <a:chOff x="2865950" y="495450"/>
            <a:chExt cx="2716500" cy="1548450"/>
          </a:xfrm>
        </p:grpSpPr>
        <p:cxnSp>
          <p:nvCxnSpPr>
            <p:cNvPr id="272" name="Google Shape;272;p35"/>
            <p:cNvCxnSpPr>
              <a:stCxn id="273" idx="1"/>
              <a:endCxn id="270" idx="0"/>
            </p:cNvCxnSpPr>
            <p:nvPr/>
          </p:nvCxnSpPr>
          <p:spPr>
            <a:xfrm flipH="1">
              <a:off x="2865950" y="869700"/>
              <a:ext cx="1294200" cy="11742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73" name="Google Shape;273;p35"/>
            <p:cNvSpPr txBox="1"/>
            <p:nvPr/>
          </p:nvSpPr>
          <p:spPr>
            <a:xfrm>
              <a:off x="4160150" y="495450"/>
              <a:ext cx="14223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Let's zoom in on just the 15 day period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0" y="0"/>
            <a:ext cx="8612408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6"/>
          <p:cNvGrpSpPr/>
          <p:nvPr/>
        </p:nvGrpSpPr>
        <p:grpSpPr>
          <a:xfrm>
            <a:off x="5590450" y="928625"/>
            <a:ext cx="2639250" cy="1967100"/>
            <a:chOff x="5294475" y="520675"/>
            <a:chExt cx="2639250" cy="1967100"/>
          </a:xfrm>
        </p:grpSpPr>
        <p:cxnSp>
          <p:nvCxnSpPr>
            <p:cNvPr id="280" name="Google Shape;280;p36"/>
            <p:cNvCxnSpPr>
              <a:stCxn id="281" idx="2"/>
            </p:cNvCxnSpPr>
            <p:nvPr/>
          </p:nvCxnSpPr>
          <p:spPr>
            <a:xfrm rot="-5400000" flipH="1">
              <a:off x="6418875" y="972925"/>
              <a:ext cx="949500" cy="20802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81" name="Google Shape;281;p36"/>
            <p:cNvSpPr txBox="1"/>
            <p:nvPr/>
          </p:nvSpPr>
          <p:spPr>
            <a:xfrm flipH="1">
              <a:off x="5294475" y="520675"/>
              <a:ext cx="1118100" cy="10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Notice that we’re seeing longer negative tails.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82" name="Google Shape;282;p36"/>
          <p:cNvGrpSpPr/>
          <p:nvPr/>
        </p:nvGrpSpPr>
        <p:grpSpPr>
          <a:xfrm>
            <a:off x="2413225" y="2187725"/>
            <a:ext cx="1720500" cy="1781700"/>
            <a:chOff x="2437225" y="1739750"/>
            <a:chExt cx="1720500" cy="1781700"/>
          </a:xfrm>
        </p:grpSpPr>
        <p:sp>
          <p:nvSpPr>
            <p:cNvPr id="283" name="Google Shape;283;p36"/>
            <p:cNvSpPr txBox="1"/>
            <p:nvPr/>
          </p:nvSpPr>
          <p:spPr>
            <a:xfrm flipH="1">
              <a:off x="2952925" y="2757350"/>
              <a:ext cx="1204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Somewhat clustered at the beginning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84" name="Google Shape;284;p36"/>
            <p:cNvCxnSpPr>
              <a:stCxn id="283" idx="0"/>
            </p:cNvCxnSpPr>
            <p:nvPr/>
          </p:nvCxnSpPr>
          <p:spPr>
            <a:xfrm rot="5400000" flipH="1">
              <a:off x="2487475" y="1689500"/>
              <a:ext cx="1017600" cy="11181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37"/>
          <p:cNvGraphicFramePr/>
          <p:nvPr/>
        </p:nvGraphicFramePr>
        <p:xfrm>
          <a:off x="0" y="4162524"/>
          <a:ext cx="9144000" cy="967142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154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One Week</a:t>
                      </a:r>
                      <a:endParaRPr sz="900" dirty="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Two Weeks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One Month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One Year*</a:t>
                      </a:r>
                      <a:endParaRPr sz="900" dirty="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</a:rPr>
                        <a:t>Two Years**</a:t>
                      </a:r>
                      <a:endParaRPr sz="900" dirty="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Overperformed NASDAQ</a:t>
                      </a:r>
                      <a:endParaRPr sz="900" dirty="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44.7%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46.7%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37.5%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42%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54.7%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Underperformed NASDAQ</a:t>
                      </a:r>
                      <a:endParaRPr sz="900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55.30%</a:t>
                      </a:r>
                      <a:endParaRPr sz="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53.30%</a:t>
                      </a:r>
                      <a:endParaRPr sz="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62.50%</a:t>
                      </a:r>
                      <a:endParaRPr sz="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58%</a:t>
                      </a:r>
                      <a:endParaRPr sz="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45.30%</a:t>
                      </a:r>
                      <a:endParaRPr sz="9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0" y="0"/>
            <a:ext cx="8938791" cy="4162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7"/>
          <p:cNvGrpSpPr/>
          <p:nvPr/>
        </p:nvGrpSpPr>
        <p:grpSpPr>
          <a:xfrm>
            <a:off x="2481700" y="541275"/>
            <a:ext cx="2216575" cy="1009950"/>
            <a:chOff x="2481700" y="541275"/>
            <a:chExt cx="2216575" cy="1009950"/>
          </a:xfrm>
        </p:grpSpPr>
        <p:sp>
          <p:nvSpPr>
            <p:cNvPr id="292" name="Google Shape;292;p37"/>
            <p:cNvSpPr txBox="1"/>
            <p:nvPr/>
          </p:nvSpPr>
          <p:spPr>
            <a:xfrm flipH="1">
              <a:off x="2481700" y="541275"/>
              <a:ext cx="1543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At this point 3/5s of firms are underperforming</a:t>
              </a:r>
              <a:endParaRPr sz="1200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93" name="Google Shape;293;p37"/>
            <p:cNvCxnSpPr/>
            <p:nvPr/>
          </p:nvCxnSpPr>
          <p:spPr>
            <a:xfrm>
              <a:off x="3958475" y="991725"/>
              <a:ext cx="739800" cy="559500"/>
            </a:xfrm>
            <a:prstGeom prst="curvedConnector3">
              <a:avLst>
                <a:gd name="adj1" fmla="val 90883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8" y="0"/>
            <a:ext cx="8879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7926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9"/>
          <p:cNvGrpSpPr/>
          <p:nvPr/>
        </p:nvGrpSpPr>
        <p:grpSpPr>
          <a:xfrm>
            <a:off x="4345628" y="1512775"/>
            <a:ext cx="2190597" cy="2933100"/>
            <a:chOff x="4101903" y="1420350"/>
            <a:chExt cx="2190597" cy="2933100"/>
          </a:xfrm>
        </p:grpSpPr>
        <p:sp>
          <p:nvSpPr>
            <p:cNvPr id="305" name="Google Shape;305;p39"/>
            <p:cNvSpPr txBox="1"/>
            <p:nvPr/>
          </p:nvSpPr>
          <p:spPr>
            <a:xfrm flipH="1">
              <a:off x="5087700" y="3589350"/>
              <a:ext cx="1204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Finally, Marketable information!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306" name="Google Shape;306;p39"/>
            <p:cNvCxnSpPr>
              <a:stCxn id="305" idx="0"/>
            </p:cNvCxnSpPr>
            <p:nvPr/>
          </p:nvCxnSpPr>
          <p:spPr>
            <a:xfrm rot="5400000" flipH="1">
              <a:off x="4454100" y="2353350"/>
              <a:ext cx="1017600" cy="14544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07" name="Google Shape;307;p39"/>
            <p:cNvCxnSpPr/>
            <p:nvPr/>
          </p:nvCxnSpPr>
          <p:spPr>
            <a:xfrm>
              <a:off x="4101903" y="1420350"/>
              <a:ext cx="0" cy="24456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3" y="-18225"/>
            <a:ext cx="8883479" cy="51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4" y="0"/>
            <a:ext cx="8969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ckwell"/>
                <a:ea typeface="Rockwell"/>
                <a:cs typeface="Rockwell"/>
                <a:sym typeface="Rockwell"/>
              </a:rPr>
              <a:t>Agenda</a:t>
            </a:r>
            <a:endParaRPr sz="3000" dirty="0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80" name="Google Shape;80;p15"/>
          <p:cNvCxnSpPr>
            <a:stCxn id="81" idx="6"/>
            <a:endCxn id="82" idx="2"/>
          </p:cNvCxnSpPr>
          <p:nvPr/>
        </p:nvCxnSpPr>
        <p:spPr>
          <a:xfrm>
            <a:off x="5473497" y="1852375"/>
            <a:ext cx="1219800" cy="1140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5"/>
          <p:cNvCxnSpPr>
            <a:stCxn id="84" idx="6"/>
            <a:endCxn id="81" idx="2"/>
          </p:cNvCxnSpPr>
          <p:nvPr/>
        </p:nvCxnSpPr>
        <p:spPr>
          <a:xfrm rot="10800000" flipH="1">
            <a:off x="2158497" y="1852475"/>
            <a:ext cx="1535700" cy="1140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5" name="Google Shape;85;p15"/>
          <p:cNvGrpSpPr/>
          <p:nvPr/>
        </p:nvGrpSpPr>
        <p:grpSpPr>
          <a:xfrm>
            <a:off x="379197" y="2103425"/>
            <a:ext cx="1779303" cy="2678700"/>
            <a:chOff x="379197" y="2103425"/>
            <a:chExt cx="1779303" cy="2678700"/>
          </a:xfrm>
        </p:grpSpPr>
        <p:sp>
          <p:nvSpPr>
            <p:cNvPr id="84" name="Google Shape;84;p15"/>
            <p:cNvSpPr/>
            <p:nvPr/>
          </p:nvSpPr>
          <p:spPr>
            <a:xfrm>
              <a:off x="379197" y="2103425"/>
              <a:ext cx="1779300" cy="17793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6" name="Google Shape;8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549" y="2417925"/>
              <a:ext cx="1140600" cy="11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5"/>
            <p:cNvSpPr txBox="1"/>
            <p:nvPr/>
          </p:nvSpPr>
          <p:spPr>
            <a:xfrm>
              <a:off x="379200" y="3882725"/>
              <a:ext cx="17793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Rockwell"/>
                  <a:ea typeface="Rockwell"/>
                  <a:cs typeface="Rockwell"/>
                  <a:sym typeface="Rockwell"/>
                </a:rPr>
                <a:t>Motivation</a:t>
              </a:r>
              <a:endParaRPr sz="2400" dirty="0"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3694197" y="962725"/>
            <a:ext cx="1779303" cy="2193600"/>
            <a:chOff x="3694197" y="962725"/>
            <a:chExt cx="1779303" cy="2193600"/>
          </a:xfrm>
        </p:grpSpPr>
        <p:sp>
          <p:nvSpPr>
            <p:cNvPr id="81" name="Google Shape;81;p15"/>
            <p:cNvSpPr/>
            <p:nvPr/>
          </p:nvSpPr>
          <p:spPr>
            <a:xfrm>
              <a:off x="3694197" y="962725"/>
              <a:ext cx="1779300" cy="17793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3753900" y="2742025"/>
              <a:ext cx="17196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Rockwell"/>
                  <a:ea typeface="Rockwell"/>
                  <a:cs typeface="Rockwell"/>
                  <a:sym typeface="Rockwell"/>
                </a:rPr>
                <a:t>Data Analysis</a:t>
              </a:r>
              <a:endParaRPr sz="2400" dirty="0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90" name="Google Shape;9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3549" y="1277333"/>
              <a:ext cx="1140600" cy="11405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6693422" y="2103425"/>
            <a:ext cx="1779303" cy="2110650"/>
            <a:chOff x="6693422" y="2103425"/>
            <a:chExt cx="1779303" cy="2110650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6693425" y="3799775"/>
              <a:ext cx="17793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2400" dirty="0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693422" y="2103425"/>
              <a:ext cx="1779300" cy="17793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9199" y="2459546"/>
              <a:ext cx="1140600" cy="10573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4"/>
          <p:cNvGrpSpPr/>
          <p:nvPr/>
        </p:nvGrpSpPr>
        <p:grpSpPr>
          <a:xfrm>
            <a:off x="3416150" y="2165250"/>
            <a:ext cx="3120175" cy="2320645"/>
            <a:chOff x="3416150" y="2165250"/>
            <a:chExt cx="3120175" cy="2320645"/>
          </a:xfrm>
        </p:grpSpPr>
        <p:sp>
          <p:nvSpPr>
            <p:cNvPr id="339" name="Google Shape;339;p44"/>
            <p:cNvSpPr txBox="1"/>
            <p:nvPr/>
          </p:nvSpPr>
          <p:spPr>
            <a:xfrm flipH="1">
              <a:off x="4414918" y="3723895"/>
              <a:ext cx="1201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Hard to read but PHYS seems to be killing it.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340" name="Google Shape;340;p44"/>
            <p:cNvCxnSpPr/>
            <p:nvPr/>
          </p:nvCxnSpPr>
          <p:spPr>
            <a:xfrm>
              <a:off x="4223650" y="2165250"/>
              <a:ext cx="0" cy="6264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1" name="Google Shape;341;p44"/>
            <p:cNvCxnSpPr>
              <a:stCxn id="339" idx="3"/>
            </p:cNvCxnSpPr>
            <p:nvPr/>
          </p:nvCxnSpPr>
          <p:spPr>
            <a:xfrm rot="10800000">
              <a:off x="3447718" y="3111595"/>
              <a:ext cx="967200" cy="9933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42" name="Google Shape;342;p44"/>
            <p:cNvCxnSpPr/>
            <p:nvPr/>
          </p:nvCxnSpPr>
          <p:spPr>
            <a:xfrm>
              <a:off x="3416150" y="2165250"/>
              <a:ext cx="0" cy="7866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3" name="Google Shape;343;p44"/>
            <p:cNvCxnSpPr/>
            <p:nvPr/>
          </p:nvCxnSpPr>
          <p:spPr>
            <a:xfrm>
              <a:off x="5407950" y="2165250"/>
              <a:ext cx="0" cy="978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4" name="Google Shape;344;p44"/>
            <p:cNvCxnSpPr/>
            <p:nvPr/>
          </p:nvCxnSpPr>
          <p:spPr>
            <a:xfrm>
              <a:off x="6536325" y="2165250"/>
              <a:ext cx="0" cy="978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5" name="Google Shape;345;p44"/>
            <p:cNvCxnSpPr>
              <a:stCxn id="339" idx="3"/>
            </p:cNvCxnSpPr>
            <p:nvPr/>
          </p:nvCxnSpPr>
          <p:spPr>
            <a:xfrm rot="10800000">
              <a:off x="4215718" y="2935795"/>
              <a:ext cx="199200" cy="11691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46" name="Google Shape;346;p44"/>
            <p:cNvCxnSpPr>
              <a:stCxn id="339" idx="1"/>
            </p:cNvCxnSpPr>
            <p:nvPr/>
          </p:nvCxnSpPr>
          <p:spPr>
            <a:xfrm rot="10800000">
              <a:off x="5439418" y="3191695"/>
              <a:ext cx="177000" cy="913200"/>
            </a:xfrm>
            <a:prstGeom prst="curvedConnector4">
              <a:avLst>
                <a:gd name="adj1" fmla="val -134534"/>
                <a:gd name="adj2" fmla="val 59707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47" name="Google Shape;347;p44"/>
            <p:cNvCxnSpPr>
              <a:stCxn id="339" idx="1"/>
            </p:cNvCxnSpPr>
            <p:nvPr/>
          </p:nvCxnSpPr>
          <p:spPr>
            <a:xfrm rot="10800000" flipH="1">
              <a:off x="5616418" y="3207595"/>
              <a:ext cx="911100" cy="897300"/>
            </a:xfrm>
            <a:prstGeom prst="curvedConnector3">
              <a:avLst>
                <a:gd name="adj1" fmla="val 85935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 flipH="1">
            <a:off x="2271051" y="3338052"/>
            <a:ext cx="141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rPr>
              <a:t>The bad news is that this only represents 5 samples</a:t>
            </a:r>
            <a:endParaRPr sz="1200" dirty="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356" name="Google Shape;356;p45"/>
          <p:cNvCxnSpPr/>
          <p:nvPr/>
        </p:nvCxnSpPr>
        <p:spPr>
          <a:xfrm>
            <a:off x="4215650" y="1411425"/>
            <a:ext cx="0" cy="804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57" name="Google Shape;357;p45"/>
          <p:cNvCxnSpPr/>
          <p:nvPr/>
        </p:nvCxnSpPr>
        <p:spPr>
          <a:xfrm>
            <a:off x="3408150" y="1411425"/>
            <a:ext cx="0" cy="1044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58" name="Google Shape;358;p45"/>
          <p:cNvCxnSpPr/>
          <p:nvPr/>
        </p:nvCxnSpPr>
        <p:spPr>
          <a:xfrm>
            <a:off x="5399950" y="1411425"/>
            <a:ext cx="0" cy="117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59" name="Google Shape;359;p45"/>
          <p:cNvCxnSpPr/>
          <p:nvPr/>
        </p:nvCxnSpPr>
        <p:spPr>
          <a:xfrm>
            <a:off x="6528325" y="1411425"/>
            <a:ext cx="0" cy="133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60" name="Google Shape;360;p45"/>
          <p:cNvCxnSpPr/>
          <p:nvPr/>
        </p:nvCxnSpPr>
        <p:spPr>
          <a:xfrm>
            <a:off x="7200675" y="1787800"/>
            <a:ext cx="0" cy="150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Can we use Linear Regression?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Let’s check our data!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Predictive Models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67" name="Google Shape;367;p46"/>
          <p:cNvGrpSpPr/>
          <p:nvPr/>
        </p:nvGrpSpPr>
        <p:grpSpPr>
          <a:xfrm>
            <a:off x="132336" y="0"/>
            <a:ext cx="8879331" cy="5143501"/>
            <a:chOff x="132336" y="0"/>
            <a:chExt cx="8879331" cy="5143501"/>
          </a:xfrm>
        </p:grpSpPr>
        <p:pic>
          <p:nvPicPr>
            <p:cNvPr id="368" name="Google Shape;36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336" y="0"/>
              <a:ext cx="8879331" cy="51435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9" name="Google Shape;369;p46"/>
            <p:cNvCxnSpPr/>
            <p:nvPr/>
          </p:nvCxnSpPr>
          <p:spPr>
            <a:xfrm>
              <a:off x="959900" y="2511750"/>
              <a:ext cx="7574400" cy="1440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pic>
        <p:nvPicPr>
          <p:cNvPr id="370" name="Google Shape;3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113" y="200025"/>
            <a:ext cx="47720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Multivariate Linear Regression - Anyway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Good R^2 for finance - 85%-100%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Our R^2 - 25%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Aspects of our Dummy Coefficients that had a larger than average impact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CARD style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STAT style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UNKN style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Day 6 of Month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Day 5 of Month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Day 18 of Month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Manufacturing Breaches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Month of November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 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50" y="1176388"/>
            <a:ext cx="4186088" cy="27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13" y="0"/>
            <a:ext cx="8871569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8"/>
          <p:cNvGrpSpPr/>
          <p:nvPr/>
        </p:nvGrpSpPr>
        <p:grpSpPr>
          <a:xfrm>
            <a:off x="5555136" y="3059079"/>
            <a:ext cx="1938945" cy="1907666"/>
            <a:chOff x="4235700" y="2571750"/>
            <a:chExt cx="2056800" cy="1781700"/>
          </a:xfrm>
        </p:grpSpPr>
        <p:sp>
          <p:nvSpPr>
            <p:cNvPr id="384" name="Google Shape;384;p48"/>
            <p:cNvSpPr txBox="1"/>
            <p:nvPr/>
          </p:nvSpPr>
          <p:spPr>
            <a:xfrm flipH="1">
              <a:off x="5087700" y="3589350"/>
              <a:ext cx="1204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As predicted the results are … Bad</a:t>
              </a:r>
              <a:endParaRPr sz="1200" dirty="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385" name="Google Shape;385;p48"/>
            <p:cNvCxnSpPr>
              <a:stCxn id="384" idx="0"/>
            </p:cNvCxnSpPr>
            <p:nvPr/>
          </p:nvCxnSpPr>
          <p:spPr>
            <a:xfrm rot="5400000" flipH="1">
              <a:off x="4454100" y="2353350"/>
              <a:ext cx="1017600" cy="14544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Non-Linear Predictions: Neural Nets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Multi-layer Perceptron regressor Using adam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R^2 approaching 62%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Non-Linear Predictions: Neural Nets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Multi-layer Perceptron regressor Using adam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R^2 approaching 62%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8" y="0"/>
            <a:ext cx="890075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26" y="0"/>
            <a:ext cx="8640543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Non-Linear Predictions: Neural Nets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5" name="Google Shape;405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Multi-layer Perceptron regressor Using adam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R^2 approaching 62%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9" y="-12"/>
            <a:ext cx="881326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50" y="0"/>
            <a:ext cx="879307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613" y="1443025"/>
            <a:ext cx="29622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ckwell"/>
                <a:ea typeface="Rockwell"/>
                <a:cs typeface="Rockwell"/>
                <a:sym typeface="Rockwell"/>
              </a:rPr>
              <a:t>Motivation</a:t>
            </a:r>
            <a:endParaRPr sz="3000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4294967295"/>
          </p:nvPr>
        </p:nvSpPr>
        <p:spPr>
          <a:xfrm>
            <a:off x="1009650" y="1101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latin typeface="Rockwell"/>
                <a:ea typeface="Rockwell"/>
                <a:cs typeface="Rockwell"/>
                <a:sym typeface="Rockwell"/>
              </a:rPr>
              <a:t>We’ve all heard … After a breach, share prices drop</a:t>
            </a:r>
            <a:endParaRPr sz="2400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261050" y="2253525"/>
            <a:ext cx="30027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Is this True?</a:t>
            </a:r>
            <a:endParaRPr sz="2000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421850" y="3157375"/>
            <a:ext cx="26811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Does it Matter?</a:t>
            </a:r>
            <a:endParaRPr dirty="0"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0" y="2087800"/>
            <a:ext cx="4460000" cy="25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/>
        </p:nvSpPr>
        <p:spPr>
          <a:xfrm>
            <a:off x="0" y="4812125"/>
            <a:ext cx="5500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*With statistical significance</a:t>
            </a:r>
            <a:endParaRPr dirty="0"/>
          </a:p>
        </p:txBody>
      </p:sp>
      <p:sp>
        <p:nvSpPr>
          <p:cNvPr id="414" name="Google Shape;414;p52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Interpreted Results</a:t>
            </a:r>
            <a:endParaRPr sz="2800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On average stocks will underperform the market following a breach*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There isn’t an identified way to play breaches 100% of the time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We need to better refine our features and gather more data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Country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Market/Type of Fund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Cyclic Factors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Breached Aspects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Ugly: Equifax</a:t>
            </a:r>
            <a:endParaRPr dirty="0"/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75" y="57467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Good: Starbucks</a:t>
            </a:r>
            <a:endParaRPr dirty="0"/>
          </a:p>
        </p:txBody>
      </p:sp>
      <p:sp>
        <p:nvSpPr>
          <p:cNvPr id="428" name="Google Shape;42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57467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your bets responsibly</a:t>
            </a:r>
            <a:endParaRPr dirty="0"/>
          </a:p>
        </p:txBody>
      </p:sp>
      <p:pic>
        <p:nvPicPr>
          <p:cNvPr id="435" name="Google Shape;4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30520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You can find the data, Jupyter Notebooks, Images and more at: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https://github.com/csanders-git/StockData</a:t>
            </a:r>
            <a:endParaRPr sz="2400"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1" name="Google Shape;441;p56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Questions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9" name="Google Shape;109;p17"/>
          <p:cNvSpPr txBox="1"/>
          <p:nvPr/>
        </p:nvSpPr>
        <p:spPr>
          <a:xfrm>
            <a:off x="107675" y="4792550"/>
            <a:ext cx="7587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 dirty="0">
                <a:solidFill>
                  <a:schemeClr val="hlink"/>
                </a:solidFill>
                <a:hlinkClick r:id="rId3"/>
              </a:rPr>
              <a:t>https://motherboard.vice.com/en_us/article/bj5wy4/amd-flaws-viceroy-short-selling-stock-market</a:t>
            </a:r>
            <a:endParaRPr sz="1000" dirty="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9628"/>
            <a:ext cx="9144000" cy="432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07675" y="4792550"/>
            <a:ext cx="7587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 dirty="0">
                <a:solidFill>
                  <a:schemeClr val="hlink"/>
                </a:solidFill>
                <a:hlinkClick r:id="rId3"/>
              </a:rPr>
              <a:t>https://motherboard.vice.com/en_us/article/bj5wy4/amd-flaws-viceroy-short-selling-stock-market</a:t>
            </a:r>
            <a:endParaRPr sz="1000" dirty="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4150"/>
            <a:ext cx="8839201" cy="2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440412" y="0"/>
            <a:ext cx="2263200" cy="7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0000"/>
                </a:solidFill>
              </a:rPr>
              <a:t>SCIENCE</a:t>
            </a:r>
            <a:endParaRPr sz="3600" b="1" dirty="0">
              <a:solidFill>
                <a:srgbClr val="000000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163" y="779100"/>
            <a:ext cx="5971675" cy="42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Previous Work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73200" y="1000925"/>
            <a:ext cx="5888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comparitech.com</a:t>
            </a:r>
            <a:r>
              <a:rPr lang="en" sz="1800" baseline="300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[1]</a:t>
            </a:r>
            <a:r>
              <a:rPr lang="en" sz="18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 provided the most detailed results</a:t>
            </a:r>
            <a:endParaRPr dirty="0"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42025" y="1246025"/>
            <a:ext cx="6110100" cy="2364638"/>
            <a:chOff x="542025" y="1246025"/>
            <a:chExt cx="6110100" cy="2364638"/>
          </a:xfrm>
        </p:grpSpPr>
        <p:sp>
          <p:nvSpPr>
            <p:cNvPr id="130" name="Google Shape;130;p20"/>
            <p:cNvSpPr txBox="1"/>
            <p:nvPr/>
          </p:nvSpPr>
          <p:spPr>
            <a:xfrm>
              <a:off x="542025" y="2022163"/>
              <a:ext cx="6110100" cy="15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 dirty="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24 Companies (28 breaches)</a:t>
              </a:r>
              <a:endParaRPr sz="18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 dirty="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Focused on largest breaches (and large companies)</a:t>
              </a:r>
              <a:endParaRPr sz="18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 dirty="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Occurred from 2007-2018</a:t>
              </a:r>
              <a:endParaRPr sz="1800" dirty="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 dirty="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All NASDAQ Stocks</a:t>
              </a:r>
              <a:endParaRPr sz="1800" dirty="0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31" name="Google Shape;131;p20"/>
            <p:cNvCxnSpPr>
              <a:stCxn id="128" idx="3"/>
              <a:endCxn id="130" idx="0"/>
            </p:cNvCxnSpPr>
            <p:nvPr/>
          </p:nvCxnSpPr>
          <p:spPr>
            <a:xfrm flipH="1">
              <a:off x="3597000" y="1246025"/>
              <a:ext cx="2664300" cy="776100"/>
            </a:xfrm>
            <a:prstGeom prst="bentConnector4">
              <a:avLst>
                <a:gd name="adj1" fmla="val -8938"/>
                <a:gd name="adj2" fmla="val 54606"/>
              </a:avLst>
            </a:prstGeom>
            <a:noFill/>
            <a:ln w="28575" cap="flat" cmpd="sng">
              <a:solidFill>
                <a:srgbClr val="595959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132" name="Google Shape;132;p20"/>
          <p:cNvSpPr txBox="1"/>
          <p:nvPr/>
        </p:nvSpPr>
        <p:spPr>
          <a:xfrm>
            <a:off x="8225" y="4800425"/>
            <a:ext cx="6095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[1]</a:t>
            </a:r>
            <a:r>
              <a:rPr lang="en" dirty="0"/>
              <a:t>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https://www.comparitech.com/blog/information-security/data-breach-share-price-2018/</a:t>
            </a:r>
            <a:endParaRPr dirty="0"/>
          </a:p>
        </p:txBody>
      </p:sp>
      <p:grpSp>
        <p:nvGrpSpPr>
          <p:cNvPr id="133" name="Google Shape;133;p20"/>
          <p:cNvGrpSpPr/>
          <p:nvPr/>
        </p:nvGrpSpPr>
        <p:grpSpPr>
          <a:xfrm>
            <a:off x="373200" y="2816413"/>
            <a:ext cx="8421300" cy="2038613"/>
            <a:chOff x="373200" y="2816413"/>
            <a:chExt cx="8421300" cy="2038613"/>
          </a:xfrm>
        </p:grpSpPr>
        <p:sp>
          <p:nvSpPr>
            <p:cNvPr id="134" name="Google Shape;134;p20"/>
            <p:cNvSpPr txBox="1"/>
            <p:nvPr/>
          </p:nvSpPr>
          <p:spPr>
            <a:xfrm>
              <a:off x="373200" y="3940025"/>
              <a:ext cx="8421300" cy="9150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Share prices of breached companies hit a low point approximately 14 market days following a breach. Share prices fall </a:t>
              </a:r>
              <a:r>
                <a:rPr lang="en" sz="1800" b="1" dirty="0"/>
                <a:t>2.89%</a:t>
              </a:r>
              <a:r>
                <a:rPr lang="en" sz="1800" dirty="0"/>
                <a:t> on average, and underperform the NASDAQ by </a:t>
              </a:r>
              <a:r>
                <a:rPr lang="en" sz="1800" b="1" dirty="0"/>
                <a:t>-4.6%</a:t>
              </a:r>
              <a:endParaRPr sz="1800" b="1" dirty="0"/>
            </a:p>
          </p:txBody>
        </p:sp>
        <p:cxnSp>
          <p:nvCxnSpPr>
            <p:cNvPr id="135" name="Google Shape;135;p20"/>
            <p:cNvCxnSpPr>
              <a:stCxn id="130" idx="3"/>
              <a:endCxn id="134" idx="0"/>
            </p:cNvCxnSpPr>
            <p:nvPr/>
          </p:nvCxnSpPr>
          <p:spPr>
            <a:xfrm flipH="1">
              <a:off x="4583925" y="2816413"/>
              <a:ext cx="2068200" cy="1123500"/>
            </a:xfrm>
            <a:prstGeom prst="bentConnector4">
              <a:avLst>
                <a:gd name="adj1" fmla="val -11514"/>
                <a:gd name="adj2" fmla="val 49051"/>
              </a:avLst>
            </a:prstGeom>
            <a:noFill/>
            <a:ln w="28575" cap="flat" cmpd="sng">
              <a:solidFill>
                <a:srgbClr val="595959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06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First iteration: 261 data breaches as listed on </a:t>
            </a:r>
            <a:r>
              <a:rPr lang="en" u="sng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Wikipedia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This iteration: Expanded to include the </a:t>
            </a:r>
            <a:r>
              <a:rPr lang="en" u="sng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VERIS Community Database</a:t>
            </a: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 (3369 breaches) and </a:t>
            </a:r>
            <a:r>
              <a:rPr lang="en" u="sng" dirty="0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PrivacyRights.org</a:t>
            </a: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 (9362 breaches)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We limited our observation to publicly traded companies and enriched the data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Added exchange, symbol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Size of company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What data was breached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Amount of records breached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 dirty="0">
                <a:latin typeface="Rockwell"/>
                <a:ea typeface="Rockwell"/>
                <a:cs typeface="Rockwell"/>
                <a:sym typeface="Rockwell"/>
              </a:rPr>
              <a:t>Breach type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 sz="3000" dirty="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1155</Words>
  <Application>Microsoft Macintosh PowerPoint</Application>
  <PresentationFormat>On-screen Show (16:9)</PresentationFormat>
  <Paragraphs>301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Rockwell</vt:lpstr>
      <vt:lpstr>Courier New</vt:lpstr>
      <vt:lpstr>Open Sans</vt:lpstr>
      <vt:lpstr>Simple Light</vt:lpstr>
      <vt:lpstr>Playing the short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Longer 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Ugly: Equifax</vt:lpstr>
      <vt:lpstr>The Good: Starbucks</vt:lpstr>
      <vt:lpstr>Choose your bets responsibly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the short game</dc:title>
  <cp:lastModifiedBy>Chaim Sanders</cp:lastModifiedBy>
  <cp:revision>2</cp:revision>
  <dcterms:modified xsi:type="dcterms:W3CDTF">2020-02-02T08:37:19Z</dcterms:modified>
</cp:coreProperties>
</file>